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5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366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5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986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16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018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71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93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87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3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83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41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97CAA-B278-4F77-8A98-EADA635466C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B4F1E-852A-4FDB-8714-7106FED325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48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492" y="316523"/>
            <a:ext cx="10697308" cy="5860440"/>
          </a:xfrm>
        </p:spPr>
        <p:txBody>
          <a:bodyPr>
            <a:normAutofit lnSpcReduction="10000"/>
          </a:bodyPr>
          <a:lstStyle/>
          <a:p>
            <a:endParaRPr lang="ru-RU" sz="4000" b="1" dirty="0" smtClean="0"/>
          </a:p>
          <a:p>
            <a:endParaRPr lang="ru-RU" sz="4000" b="1" dirty="0"/>
          </a:p>
          <a:p>
            <a:r>
              <a:rPr lang="ru-RU" sz="3200" b="1" dirty="0" smtClean="0">
                <a:solidFill>
                  <a:srgbClr val="0070C0"/>
                </a:solidFill>
              </a:rPr>
              <a:t>Лекция </a:t>
            </a:r>
            <a:r>
              <a:rPr lang="ru-RU" sz="3200" b="1" dirty="0">
                <a:solidFill>
                  <a:srgbClr val="0070C0"/>
                </a:solidFill>
              </a:rPr>
              <a:t>9.</a:t>
            </a:r>
            <a:r>
              <a:rPr lang="ru-RU" sz="3200" dirty="0">
                <a:solidFill>
                  <a:srgbClr val="0070C0"/>
                </a:solidFill>
              </a:rPr>
              <a:t> Молекулярно-кинетические свойства </a:t>
            </a:r>
            <a:r>
              <a:rPr lang="ru-RU" sz="3200" dirty="0" err="1">
                <a:solidFill>
                  <a:srgbClr val="0070C0"/>
                </a:solidFill>
              </a:rPr>
              <a:t>наночастиц</a:t>
            </a:r>
            <a:r>
              <a:rPr lang="ru-RU" sz="3200" dirty="0">
                <a:solidFill>
                  <a:srgbClr val="0070C0"/>
                </a:solidFill>
              </a:rPr>
              <a:t>. Диффузия </a:t>
            </a:r>
            <a:r>
              <a:rPr lang="ru-RU" sz="3200" dirty="0" err="1" smtClean="0">
                <a:solidFill>
                  <a:srgbClr val="0070C0"/>
                </a:solidFill>
              </a:rPr>
              <a:t>наночастиц</a:t>
            </a:r>
            <a:endParaRPr lang="ru-RU" sz="32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4000" dirty="0"/>
          </a:p>
          <a:p>
            <a:r>
              <a:rPr lang="ru-RU" sz="3200" i="1" dirty="0">
                <a:solidFill>
                  <a:srgbClr val="0070C0"/>
                </a:solidFill>
              </a:rPr>
              <a:t>Броуновское движение</a:t>
            </a:r>
            <a:r>
              <a:rPr lang="ru-RU" sz="3200" i="1" dirty="0"/>
              <a:t>. </a:t>
            </a:r>
            <a:r>
              <a:rPr lang="ru-RU" sz="3200" dirty="0"/>
              <a:t>Наночастицы как </a:t>
            </a:r>
            <a:r>
              <a:rPr lang="ru-RU" sz="3200" dirty="0" smtClean="0"/>
              <a:t>высокодисперсные </a:t>
            </a:r>
            <a:r>
              <a:rPr lang="ru-RU" sz="3200" dirty="0"/>
              <a:t>системы характеризуются молекулярно-кинетическими явлениями, такими как броуновское движение, диффузия и осмос. </a:t>
            </a:r>
            <a:endParaRPr lang="ru-RU" sz="3200" dirty="0" smtClean="0"/>
          </a:p>
          <a:p>
            <a:r>
              <a:rPr lang="ru-RU" sz="3200" dirty="0" smtClean="0"/>
              <a:t>Эти </a:t>
            </a:r>
            <a:r>
              <a:rPr lang="ru-RU" sz="3200" dirty="0"/>
              <a:t>явления обусловлены молекулярной природой газовых и жидких дисперсионных сред и кинетической энергией молекул.</a:t>
            </a:r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776" y="179925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629651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sma-NO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</p:spTree>
    <p:extLst>
      <p:ext uri="{BB962C8B-B14F-4D97-AF65-F5344CB8AC3E}">
        <p14:creationId xmlns:p14="http://schemas.microsoft.com/office/powerpoint/2010/main" val="136044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7230" y="245743"/>
            <a:ext cx="973085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Для кристаллических наночастиц существуют четыре различных типа диффузии: </a:t>
            </a:r>
            <a:endParaRPr lang="ru-RU" sz="28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1 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- объемная, в объеме кристалла поликристаллического тела; </a:t>
            </a:r>
            <a:endParaRPr lang="ru-RU" sz="28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2 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- </a:t>
            </a:r>
            <a:r>
              <a:rPr lang="ru-RU" sz="28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зернограничная</a:t>
            </a: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на границе между зернами кристаллов; 3 – на поверхности кристалла; </a:t>
            </a:r>
            <a:endParaRPr lang="ru-RU" sz="28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4 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- граничная диффузия на границе кристалла с и контактирующей поверхности s. </a:t>
            </a:r>
            <a:endParaRPr lang="ru-RU" sz="28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Поверхностная 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диффузия происходит в результате движения атомов или молекул по поверхности кристалла внутри молекулярного слоя.</a:t>
            </a:r>
          </a:p>
          <a:p>
            <a:pPr indent="449580" algn="just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861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97169" y="347733"/>
                <a:ext cx="10556631" cy="6176963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Осмос </a:t>
                </a:r>
                <a:r>
                  <a:rPr lang="ru-RU" dirty="0"/>
                  <a:t>- </a:t>
                </a:r>
                <a:r>
                  <a:rPr lang="ru-RU" dirty="0" smtClean="0"/>
                  <a:t>явление</a:t>
                </a:r>
                <a:r>
                  <a:rPr lang="ru-RU" dirty="0"/>
                  <a:t>, когда молекулы растворителя 1 (дисперсионной среды) имеют тенденцию проходить через полупроницаемую мембрану 2 в раствор 3 (дисперсная система) или из более разбавленного раствора 1 в более концентрированный 3.</a:t>
                </a:r>
              </a:p>
              <a:p>
                <a:r>
                  <a:rPr lang="ru-RU" dirty="0"/>
                  <a:t>Осмотическое давление (𝜋) для обычного (молярного) раствора по уравнению Вант-Гоффа равно:</a:t>
                </a:r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GB" dirty="0"/>
                  <a:t>,					(9)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:r>
                  <a:rPr lang="ru-RU" dirty="0" smtClean="0"/>
                  <a:t>для </a:t>
                </a:r>
                <a:r>
                  <a:rPr lang="ru-RU" dirty="0"/>
                  <a:t>наночастицы в виде коллоидного раствора</a:t>
                </a:r>
                <a:r>
                  <a:rPr lang="en-GB" dirty="0"/>
                  <a:t>:</a:t>
                </a:r>
                <a:endParaRPr lang="ru-RU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𝑅𝑇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(4/3)</m:t>
                        </m:r>
                        <m:sSup>
                          <m:sSup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GB" i="1">
                            <a:latin typeface="Cambria Math" panose="02040503050406030204" pitchFamily="18" charset="0"/>
                          </a:rPr>
                          <m:t>𝜌</m:t>
                        </m:r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dirty="0"/>
                  <a:t>    						(10)</a:t>
                </a:r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 C – </a:t>
                </a:r>
                <a:r>
                  <a:rPr lang="ru-RU" dirty="0"/>
                  <a:t>концентрация раствора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ru-RU" dirty="0"/>
                  <a:t>массовая концентрация наночастиц </a:t>
                </a:r>
                <a:r>
                  <a:rPr lang="en-GB" dirty="0"/>
                  <a:t>kg/m</a:t>
                </a:r>
                <a:r>
                  <a:rPr lang="en-GB" baseline="30000" dirty="0"/>
                  <a:t>3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dirty="0"/>
                  <a:t> – </a:t>
                </a:r>
                <a:r>
                  <a:rPr lang="ru-RU" dirty="0"/>
                  <a:t>радиус наночастиц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GB" dirty="0"/>
                  <a:t> – </a:t>
                </a:r>
                <a:r>
                  <a:rPr lang="ru-RU" dirty="0"/>
                  <a:t>плотность наночастиц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GB" dirty="0"/>
                  <a:t> – </a:t>
                </a:r>
                <a:r>
                  <a:rPr lang="ru-RU" dirty="0"/>
                  <a:t>число Авогадро</a:t>
                </a:r>
                <a:r>
                  <a:rPr lang="en-GB" dirty="0"/>
                  <a:t>.</a:t>
                </a:r>
              </a:p>
              <a:p>
                <a:r>
                  <a:rPr lang="ru-RU" dirty="0"/>
                  <a:t>Зависимость осмотического давления от размеров наночастиц</a:t>
                </a:r>
                <a:r>
                  <a:rPr lang="en-GB" dirty="0"/>
                  <a:t>: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~1/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dirty="0"/>
                  <a:t>, </a:t>
                </a:r>
                <a:r>
                  <a:rPr lang="ru-RU" dirty="0"/>
                  <a:t>то есть чем меньше размер частиц, тем больше осмотическое давление.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7169" y="347733"/>
                <a:ext cx="10556631" cy="6176963"/>
              </a:xfrm>
              <a:blipFill rotWithShape="0">
                <a:blip r:embed="rId2"/>
                <a:stretch>
                  <a:fillRect l="-808" t="-2270" r="-635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5333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sma-NO" sz="4000" dirty="0" smtClean="0"/>
              <a:t>Вопросы?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41289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для IPhone, смайлики, думаю вопрос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63" y="1455218"/>
            <a:ext cx="1083266" cy="108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972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90954" y="539262"/>
                <a:ext cx="10462846" cy="5637701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ru-RU" sz="3200" dirty="0" smtClean="0"/>
                  <a:t>Среднее смещение </a:t>
                </a:r>
                <a:r>
                  <a:rPr lang="en-GB" sz="3200" dirty="0" err="1"/>
                  <a:t>x</a:t>
                </a:r>
                <a:r>
                  <a:rPr lang="en-GB" sz="3200" baseline="-25000" dirty="0" err="1"/>
                  <a:t>avr</a:t>
                </a:r>
                <a:r>
                  <a:rPr lang="en-GB" sz="3200" baseline="-25000" dirty="0"/>
                  <a:t>.,</a:t>
                </a:r>
                <a:r>
                  <a:rPr lang="en-GB" sz="3200" dirty="0"/>
                  <a:t> </a:t>
                </a:r>
                <a:r>
                  <a:rPr lang="ru-RU" sz="3200" dirty="0"/>
                  <a:t>т.е. среднее значение координаты x частицы за конкретное время τ равно </a:t>
                </a:r>
                <a:r>
                  <a:rPr lang="en-GB" sz="3200" dirty="0"/>
                  <a:t>: </a:t>
                </a:r>
                <a:endParaRPr lang="ru-RU" sz="3200" dirty="0"/>
              </a:p>
              <a:p>
                <a:endParaRPr lang="ru-RU" sz="32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𝑎𝑣𝑒𝑟</m:t>
                        </m:r>
                      </m:sub>
                    </m:sSub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𝑅𝑇</m:t>
                            </m:r>
                          </m:num>
                          <m:den>
                            <m:sSub>
                              <m:sSubPr>
                                <m:ctrlPr>
                                  <a:rPr lang="ru-RU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32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GB" sz="32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den>
                        </m:f>
                        <m:r>
                          <a:rPr lang="en-US" sz="3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ru-RU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num>
                          <m:den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𝜋𝜂</m:t>
                            </m:r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den>
                        </m:f>
                      </m:e>
                    </m:rad>
                  </m:oMath>
                </a14:m>
                <a:r>
                  <a:rPr lang="en-GB" sz="3200" dirty="0"/>
                  <a:t>, 				 (1)</a:t>
                </a:r>
                <a:endParaRPr lang="ru-RU" sz="3200" dirty="0"/>
              </a:p>
              <a:p>
                <a:pPr marL="0" indent="0">
                  <a:buNone/>
                </a:pPr>
                <a:r>
                  <a:rPr lang="en-GB" sz="3200" dirty="0"/>
                  <a:t> </a:t>
                </a:r>
                <a:endParaRPr lang="ru-RU" sz="3200" dirty="0"/>
              </a:p>
              <a:p>
                <a:r>
                  <a:rPr lang="ru-RU" sz="3200" dirty="0"/>
                  <a:t>где</a:t>
                </a:r>
                <a:r>
                  <a:rPr lang="en-GB" sz="3200" dirty="0"/>
                  <a:t>, R – </a:t>
                </a:r>
                <a:r>
                  <a:rPr lang="ru-RU" sz="3200" dirty="0"/>
                  <a:t>универсальная газовая постоянная</a:t>
                </a:r>
                <a:r>
                  <a:rPr lang="en-GB" sz="3200" dirty="0"/>
                  <a:t>; </a:t>
                </a:r>
                <a:endParaRPr lang="kk-KZ" sz="3200" dirty="0" smtClean="0"/>
              </a:p>
              <a:p>
                <a:r>
                  <a:rPr lang="en-GB" sz="3200" dirty="0" smtClean="0"/>
                  <a:t>T </a:t>
                </a:r>
                <a:r>
                  <a:rPr lang="en-GB" sz="3200" dirty="0"/>
                  <a:t>–</a:t>
                </a:r>
                <a:r>
                  <a:rPr lang="ru-RU" sz="3200" dirty="0"/>
                  <a:t>абсолютная температура</a:t>
                </a:r>
                <a:r>
                  <a:rPr lang="en-GB" sz="3200" dirty="0" smtClean="0"/>
                  <a:t>;</a:t>
                </a:r>
                <a:endParaRPr lang="kk-KZ" sz="3200" dirty="0" smtClean="0"/>
              </a:p>
              <a:p>
                <a:r>
                  <a:rPr lang="en-GB" sz="32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GB" sz="3200" dirty="0"/>
                  <a:t> –</a:t>
                </a:r>
                <a:r>
                  <a:rPr lang="ru-RU" sz="3200" dirty="0"/>
                  <a:t>число Авогадро</a:t>
                </a:r>
                <a:r>
                  <a:rPr lang="en-GB" sz="3200" dirty="0" smtClean="0"/>
                  <a:t>;</a:t>
                </a:r>
                <a:endParaRPr lang="kk-KZ" sz="3200" dirty="0" smtClean="0"/>
              </a:p>
              <a:p>
                <a:r>
                  <a:rPr lang="en-GB" sz="3200" dirty="0" smtClean="0"/>
                  <a:t> </a:t>
                </a:r>
                <a:r>
                  <a:rPr lang="en-GB" sz="3200" dirty="0"/>
                  <a:t>τ –</a:t>
                </a:r>
                <a:r>
                  <a:rPr lang="ru-RU" sz="3200" dirty="0"/>
                  <a:t>время</a:t>
                </a:r>
                <a:r>
                  <a:rPr lang="en-GB" sz="3200" dirty="0"/>
                  <a:t>;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kk-KZ" sz="32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3200" i="1">
                        <a:latin typeface="Cambria Math" panose="02040503050406030204" pitchFamily="18" charset="0"/>
                      </a:rPr>
                      <m:t>𝜂</m:t>
                    </m:r>
                  </m:oMath>
                </a14:m>
                <a:r>
                  <a:rPr lang="en-GB" sz="3200" dirty="0"/>
                  <a:t>– </a:t>
                </a:r>
                <a:r>
                  <a:rPr lang="ru-RU" sz="3200" dirty="0"/>
                  <a:t>вязкость дисперсной среды</a:t>
                </a:r>
                <a:r>
                  <a:rPr lang="en-GB" sz="3200" dirty="0"/>
                  <a:t>; r – </a:t>
                </a:r>
                <a:r>
                  <a:rPr lang="ru-RU" sz="3200" dirty="0"/>
                  <a:t>радиус частиц дисперсной фазы.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90954" y="539262"/>
                <a:ext cx="10462846" cy="5637701"/>
              </a:xfrm>
              <a:blipFill rotWithShape="0">
                <a:blip r:embed="rId2"/>
                <a:stretch>
                  <a:fillRect l="-1165" t="-2811" b="-1297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4395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97877" y="328246"/>
                <a:ext cx="10755923" cy="5848717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ru-RU" dirty="0"/>
                  <a:t>Помимо поступательного движения частиц, для наночастиц наблюдается также вращательное движение. Это связано с геометрической неоднородностью наночастиц, особенно для кристаллических и двумерных наночастиц. Среднее квадратическое смещение поступательного броуновского движения равно</a:t>
                </a:r>
                <a:r>
                  <a:rPr lang="en-GB" dirty="0"/>
                  <a:t>: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en-GB" dirty="0"/>
                  <a:t>x</a:t>
                </a:r>
                <a:r>
                  <a:rPr lang="en-GB" baseline="-25000" dirty="0"/>
                  <a:t>avr.</a:t>
                </a:r>
                <a:r>
                  <a:rPr lang="en-GB" baseline="30000" dirty="0"/>
                  <a:t>2</a:t>
                </a:r>
                <a:r>
                  <a:rPr lang="en-GB" baseline="-25000" dirty="0"/>
                  <a:t> </a:t>
                </a:r>
                <a:r>
                  <a:rPr lang="en-GB" dirty="0"/>
                  <a:t>= 2D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GB" dirty="0"/>
                  <a:t>			(2)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, D </a:t>
                </a:r>
                <a:r>
                  <a:rPr lang="ru-RU" dirty="0"/>
                  <a:t>- коэффициент диффузии поступательного движения.</a:t>
                </a:r>
              </a:p>
              <a:p>
                <a:r>
                  <a:rPr lang="ru-RU" dirty="0"/>
                  <a:t>Стандартное угловое смещение</a:t>
                </a:r>
                <a:r>
                  <a:rPr lang="en-GB" dirty="0"/>
                  <a:t>:</a:t>
                </a:r>
                <a:endParaRPr lang="ru-RU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∆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GB" baseline="-25000" dirty="0"/>
                  <a:t>avr.</a:t>
                </a:r>
                <a:r>
                  <a:rPr lang="en-GB" baseline="30000" dirty="0"/>
                  <a:t>2</a:t>
                </a:r>
                <a:r>
                  <a:rPr lang="en-GB" baseline="-25000" dirty="0"/>
                  <a:t> </a:t>
                </a:r>
                <a:r>
                  <a:rPr lang="en-GB" dirty="0"/>
                  <a:t>= 2D</a:t>
                </a:r>
                <a:r>
                  <a:rPr lang="en-GB" baseline="-25000" dirty="0"/>
                  <a:t>r.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GB" dirty="0"/>
                  <a:t>			(3)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, </a:t>
                </a:r>
                <a:r>
                  <a:rPr lang="en-GB" dirty="0" err="1"/>
                  <a:t>D</a:t>
                </a:r>
                <a:r>
                  <a:rPr lang="en-GB" baseline="-25000" dirty="0" err="1"/>
                  <a:t>r.</a:t>
                </a:r>
                <a:r>
                  <a:rPr lang="en-GB" dirty="0"/>
                  <a:t> </a:t>
                </a:r>
                <a:r>
                  <a:rPr lang="ru-RU" dirty="0"/>
                  <a:t>коэффициент диффузии вращательного движения</a:t>
                </a:r>
                <a:r>
                  <a:rPr lang="en-GB" dirty="0"/>
                  <a:t>.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7877" y="328246"/>
                <a:ext cx="10755923" cy="5848717"/>
              </a:xfrm>
              <a:blipFill>
                <a:blip r:embed="rId2"/>
                <a:stretch>
                  <a:fillRect l="-850" t="-20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1501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91662" y="562708"/>
                <a:ext cx="10662138" cy="5614255"/>
              </a:xfrm>
            </p:spPr>
            <p:txBody>
              <a:bodyPr>
                <a:normAutofit fontScale="85000" lnSpcReduction="20000"/>
              </a:bodyPr>
              <a:lstStyle/>
              <a:p>
                <a:pPr algn="just"/>
                <a:r>
                  <a:rPr lang="ru-RU" dirty="0"/>
                  <a:t>Коэффициенты диффузии D и </a:t>
                </a:r>
                <a:r>
                  <a:rPr lang="ru-RU" dirty="0" err="1"/>
                  <a:t>D</a:t>
                </a:r>
                <a:r>
                  <a:rPr lang="ru-RU" baseline="-25000" dirty="0" err="1"/>
                  <a:t>r</a:t>
                </a:r>
                <a:r>
                  <a:rPr lang="ru-RU" dirty="0"/>
                  <a:t> характеризуют поступательное и вращательное броуновское движение в жидкой и газовой среде. Большинство наночастиц имеют неправильную форму: выступы и углубления на их поверхности способствуют формированию вращательного броуновского движения. Оно определяется углом 𝜃, среднеквадратичное значение которого равно</a:t>
                </a:r>
                <a:r>
                  <a:rPr lang="en-GB" dirty="0"/>
                  <a:t>:</a:t>
                </a:r>
                <a:endParaRPr lang="ru-RU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</a:rPr>
                      <m:t>= 2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𝑘𝑇𝐵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GB" dirty="0"/>
                  <a:t>,				(3)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dirty="0"/>
                  <a:t> </a:t>
                </a:r>
                <a:r>
                  <a:rPr lang="ru-RU" dirty="0"/>
                  <a:t>средний квадратный угол вращательного броуновского движения относительно выбранной оси во времени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dirty="0"/>
                  <a:t> постоянная Больцмана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dirty="0"/>
                  <a:t> </a:t>
                </a:r>
                <a:r>
                  <a:rPr lang="ru-RU" dirty="0"/>
                  <a:t>вращательная подвижность, которая зависит от массы наночастицы и равна</a:t>
                </a:r>
                <a:r>
                  <a:rPr lang="en-GB" dirty="0"/>
                  <a:t>:</a:t>
                </a:r>
                <a:endParaRPr lang="ru-RU" dirty="0"/>
              </a:p>
              <a:p>
                <a:endParaRPr lang="ru-RU" dirty="0"/>
              </a:p>
              <a:p>
                <a:r>
                  <a:rPr lang="en-GB" dirty="0"/>
                  <a:t>B = I/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𝜋𝜌</m:t>
                    </m:r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dirty="0"/>
                  <a:t>,						(4)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 I – </a:t>
                </a:r>
                <a:r>
                  <a:rPr lang="ru-RU" dirty="0"/>
                  <a:t>количество оборотов вращательного движения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dirty="0"/>
                  <a:t> </a:t>
                </a:r>
                <a:r>
                  <a:rPr lang="ru-RU" dirty="0"/>
                  <a:t>плотность наночастиц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dirty="0"/>
                  <a:t>диаметр наночастиц</a:t>
                </a:r>
                <a:r>
                  <a:rPr lang="en-GB" dirty="0"/>
                  <a:t>.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1662" y="562708"/>
                <a:ext cx="10662138" cy="5614255"/>
              </a:xfrm>
              <a:blipFill rotWithShape="0">
                <a:blip r:embed="rId2"/>
                <a:stretch>
                  <a:fillRect l="-743" t="-2497" r="-857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794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50277" y="797169"/>
                <a:ext cx="10603523" cy="537979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 </a:t>
                </a:r>
                <a:r>
                  <a:rPr lang="kk-KZ" sz="3200" dirty="0" smtClean="0">
                    <a:solidFill>
                      <a:srgbClr val="0070C0"/>
                    </a:solidFill>
                  </a:rPr>
                  <a:t>Скорость броуновского движения </a:t>
                </a:r>
                <a:r>
                  <a:rPr lang="kk-KZ" sz="3200" dirty="0" smtClean="0"/>
                  <a:t>для наночастиц в газовой среде</a:t>
                </a:r>
              </a:p>
              <a:p>
                <a:pPr marL="0" indent="0">
                  <a:buNone/>
                </a:pPr>
                <a:endParaRPr lang="ru-RU" sz="3200" dirty="0"/>
              </a:p>
              <a:p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3600" i="1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𝜗</m:t>
                        </m:r>
                      </m:e>
                      <m:sup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3600" i="1">
                        <a:latin typeface="Cambria Math" panose="02040503050406030204" pitchFamily="18" charset="0"/>
                      </a:rPr>
                      <m:t>𝑘𝑇</m:t>
                    </m:r>
                    <m:r>
                      <a:rPr lang="en-GB" sz="3600" i="1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GB" sz="3600" dirty="0"/>
                  <a:t> 					(5)</a:t>
                </a:r>
                <a:endParaRPr lang="ru-RU" sz="3600" dirty="0"/>
              </a:p>
              <a:p>
                <a:pPr marL="0" indent="0">
                  <a:buNone/>
                </a:pPr>
                <a:r>
                  <a:rPr lang="en-GB" sz="3600" dirty="0"/>
                  <a:t> </a:t>
                </a:r>
                <a:endParaRPr lang="ru-RU" sz="36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3600" i="1">
                        <a:latin typeface="Cambria Math" panose="02040503050406030204" pitchFamily="18" charset="0"/>
                      </a:rPr>
                      <m:t>=(3</m:t>
                    </m:r>
                    <m:r>
                      <a:rPr lang="en-GB" sz="3600" i="1">
                        <a:latin typeface="Cambria Math" panose="02040503050406030204" pitchFamily="18" charset="0"/>
                      </a:rPr>
                      <m:t>𝑘𝑇</m:t>
                    </m:r>
                    <m:r>
                      <a:rPr lang="en-GB" sz="3600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GB" sz="36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3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3600" baseline="30000" dirty="0"/>
                  <a:t>1/2</a:t>
                </a:r>
                <a:r>
                  <a:rPr lang="en-GB" sz="3600" dirty="0"/>
                  <a:t>,						(6)</a:t>
                </a:r>
                <a:endParaRPr lang="ru-RU" sz="3600" dirty="0"/>
              </a:p>
              <a:p>
                <a:endParaRPr lang="ru-RU" sz="3600" dirty="0"/>
              </a:p>
              <a:p>
                <a:r>
                  <a:rPr lang="ru-RU" sz="3200" dirty="0"/>
                  <a:t>где</a:t>
                </a:r>
                <a:r>
                  <a:rPr lang="en-GB" sz="3200" dirty="0"/>
                  <a:t> m –</a:t>
                </a:r>
                <a:r>
                  <a:rPr lang="ru-RU" sz="3200" dirty="0"/>
                  <a:t> масса наночастиц</a:t>
                </a:r>
                <a:r>
                  <a:rPr lang="en-GB" sz="3200" dirty="0"/>
                  <a:t>,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3200" i="1">
                        <a:latin typeface="Cambria Math" panose="02040503050406030204" pitchFamily="18" charset="0"/>
                      </a:rPr>
                      <m:t>𝑘𝑇</m:t>
                    </m:r>
                  </m:oMath>
                </a14:m>
                <a:r>
                  <a:rPr lang="en-GB" sz="3200" dirty="0"/>
                  <a:t> – </a:t>
                </a:r>
                <a:r>
                  <a:rPr lang="ru-RU" sz="3200" dirty="0"/>
                  <a:t>средняя энергия частиц в газовой среде</a:t>
                </a:r>
                <a:r>
                  <a:rPr lang="en-GB" sz="3200" dirty="0"/>
                  <a:t>.</a:t>
                </a:r>
                <a:endParaRPr lang="ru-RU" sz="3200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0277" y="797169"/>
                <a:ext cx="10603523" cy="5379794"/>
              </a:xfrm>
              <a:blipFill rotWithShape="0">
                <a:blip r:embed="rId2"/>
                <a:stretch>
                  <a:fillRect l="-1437" t="-2381" r="-1954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10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21323" y="515815"/>
                <a:ext cx="10732477" cy="6155441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ru-RU" i="1" dirty="0">
                    <a:solidFill>
                      <a:srgbClr val="0070C0"/>
                    </a:solidFill>
                  </a:rPr>
                  <a:t>Диффузия</a:t>
                </a:r>
                <a:r>
                  <a:rPr lang="en-GB" i="1" dirty="0"/>
                  <a:t>. </a:t>
                </a:r>
                <a:r>
                  <a:rPr lang="ru-RU" dirty="0"/>
                  <a:t>Диффузия - это самопроизвольный процесс распределения вещества (ионов, атомов, молекул, высокодисперсных частиц, включая наночастицы) из области с более высокой концентрацией в область с более низкой концентрацией. Диффузия характеризуется законом </a:t>
                </a:r>
                <a:r>
                  <a:rPr lang="ru-RU" dirty="0" err="1"/>
                  <a:t>Фика</a:t>
                </a:r>
                <a:r>
                  <a:rPr lang="en-GB" dirty="0"/>
                  <a:t>:</a:t>
                </a:r>
                <a:endParaRPr lang="ru-RU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 −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𝐷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𝑑𝑐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dirty="0"/>
                  <a:t>						 (7)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dirty="0"/>
                  <a:t> </a:t>
                </a:r>
                <a:r>
                  <a:rPr lang="ru-RU" dirty="0"/>
                  <a:t>коэффициент диффузии</a:t>
                </a:r>
                <a:r>
                  <a:rPr lang="en-GB" dirty="0" smtClean="0"/>
                  <a:t>;</a:t>
                </a:r>
                <a:endParaRPr lang="kk-KZ" dirty="0" smtClean="0"/>
              </a:p>
              <a:p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𝑑𝑐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dirty="0"/>
                  <a:t>градиент концентрации</a:t>
                </a:r>
                <a:r>
                  <a:rPr lang="en-GB" dirty="0"/>
                  <a:t> (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𝑑𝑐</m:t>
                    </m:r>
                  </m:oMath>
                </a14:m>
                <a:r>
                  <a:rPr lang="en-GB" dirty="0"/>
                  <a:t> – </a:t>
                </a:r>
                <a:r>
                  <a:rPr lang="ru-RU" dirty="0"/>
                  <a:t>разница концентраций на расстоянии x от объекта</a:t>
                </a:r>
                <a:r>
                  <a:rPr lang="en-GB" dirty="0" smtClean="0"/>
                  <a:t>;</a:t>
                </a:r>
                <a:endParaRPr lang="kk-KZ" dirty="0" smtClean="0"/>
              </a:p>
              <a:p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𝑑𝑐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GB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dirty="0"/>
                  <a:t> – </a:t>
                </a:r>
                <a:r>
                  <a:rPr lang="ru-RU" dirty="0"/>
                  <a:t>по этой причине в правой части уравнения ставится знак минус (поскольку диффузия всегда положительна)</a:t>
                </a:r>
                <a:r>
                  <a:rPr lang="en-GB" dirty="0" smtClean="0"/>
                  <a:t>;</a:t>
                </a:r>
                <a:endParaRPr lang="kk-KZ" dirty="0" smtClean="0"/>
              </a:p>
              <a:p>
                <a:r>
                  <a:rPr lang="en-GB" dirty="0" smtClean="0"/>
                  <a:t> </a:t>
                </a:r>
                <a:r>
                  <a:rPr lang="en-GB" dirty="0"/>
                  <a:t>S – </a:t>
                </a:r>
                <a:r>
                  <a:rPr lang="ru-RU" dirty="0"/>
                  <a:t>площадь поперечного сечения</a:t>
                </a:r>
                <a:r>
                  <a:rPr lang="en-GB" dirty="0"/>
                  <a:t>; </a:t>
                </a:r>
                <a:endParaRPr lang="kk-KZ" dirty="0" smtClean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dirty="0"/>
                  <a:t>время диффузии</a:t>
                </a:r>
                <a:r>
                  <a:rPr lang="en-GB" dirty="0"/>
                  <a:t>; </a:t>
                </a:r>
                <a:endParaRPr lang="kk-KZ" dirty="0" smtClean="0"/>
              </a:p>
              <a:p>
                <a:r>
                  <a:rPr lang="ru-RU" dirty="0" smtClean="0"/>
                  <a:t>коэффициент </a:t>
                </a:r>
                <a:r>
                  <a:rPr lang="ru-RU" dirty="0"/>
                  <a:t>диффузии (м</a:t>
                </a:r>
                <a:r>
                  <a:rPr lang="ru-RU" baseline="30000" dirty="0"/>
                  <a:t>2</a:t>
                </a:r>
                <a:r>
                  <a:rPr lang="ru-RU" dirty="0"/>
                  <a:t>/с) количественно определяет эффективность диффузии, когда градиент концентрации, площадь сечения потока и время равны единице</a:t>
                </a:r>
                <a:r>
                  <a:rPr lang="en-GB" dirty="0"/>
                  <a:t>. </a:t>
                </a: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1323" y="515815"/>
                <a:ext cx="10732477" cy="6155441"/>
              </a:xfrm>
              <a:blipFill rotWithShape="0">
                <a:blip r:embed="rId2"/>
                <a:stretch>
                  <a:fillRect l="-795" t="-2279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929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8931866"/>
              </p:ext>
            </p:extLst>
          </p:nvPr>
        </p:nvGraphicFramePr>
        <p:xfrm>
          <a:off x="808892" y="360285"/>
          <a:ext cx="9120554" cy="2655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80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89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834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0000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327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Тип диффузии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Ионный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Молекулярный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Наночастицы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27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Коэффициент диффузии</a:t>
                      </a:r>
                      <a:r>
                        <a:rPr lang="en-GB" sz="2800" dirty="0">
                          <a:effectLst/>
                        </a:rPr>
                        <a:t>, </a:t>
                      </a:r>
                      <a:r>
                        <a:rPr lang="ru-RU" sz="2800" dirty="0">
                          <a:effectLst/>
                        </a:rPr>
                        <a:t>м</a:t>
                      </a:r>
                      <a:r>
                        <a:rPr lang="en-GB" sz="2800" baseline="30000" dirty="0">
                          <a:effectLst/>
                        </a:rPr>
                        <a:t>2</a:t>
                      </a:r>
                      <a:r>
                        <a:rPr lang="en-GB" sz="2800" dirty="0">
                          <a:effectLst/>
                        </a:rPr>
                        <a:t>/</a:t>
                      </a:r>
                      <a:r>
                        <a:rPr lang="ru-RU" sz="2800" dirty="0">
                          <a:effectLst/>
                        </a:rPr>
                        <a:t>с</a:t>
                      </a:r>
                      <a:r>
                        <a:rPr lang="en-GB" sz="2800" dirty="0">
                          <a:effectLst/>
                        </a:rPr>
                        <a:t>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10</a:t>
                      </a:r>
                      <a:r>
                        <a:rPr lang="en-GB" sz="2800" baseline="30000" dirty="0">
                          <a:effectLst/>
                        </a:rPr>
                        <a:t>-8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10</a:t>
                      </a:r>
                      <a:r>
                        <a:rPr lang="en-GB" sz="2800" baseline="30000" dirty="0">
                          <a:effectLst/>
                        </a:rPr>
                        <a:t>-9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10</a:t>
                      </a:r>
                      <a:r>
                        <a:rPr lang="en-GB" sz="2800" baseline="30000" dirty="0">
                          <a:effectLst/>
                        </a:rPr>
                        <a:t>-10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013138" y="3102457"/>
            <a:ext cx="93414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Диффузия 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наночастиц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 проявляется в разных случаях: </a:t>
            </a:r>
            <a:endParaRPr lang="ru-RU" sz="28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в 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случае 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наночастиц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 как дисперсной </a:t>
            </a: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фазы в 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дисперсионной </a:t>
            </a: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среде; </a:t>
            </a: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при 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легировании, то есть введении в 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наночастицы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 некоторых веществ для придания определенных свойств; </a:t>
            </a:r>
            <a:endParaRPr lang="ru-RU" sz="28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диффузия 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наночастиц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 внутрь кристаллических </a:t>
            </a:r>
            <a:r>
              <a:rPr lang="ru-RU" sz="28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наночастиц</a:t>
            </a:r>
            <a:r>
              <a:rPr lang="en-GB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endParaRPr lang="ru-RU" sz="28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270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527538" y="715108"/>
                <a:ext cx="10826262" cy="5060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49580" algn="just">
                  <a:spcAft>
                    <a:spcPts val="0"/>
                  </a:spcAft>
                </a:pPr>
                <a:r>
                  <a:rPr lang="ru-RU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Температурная зависимость коэффициента диффузии определяется уравнением Аррениуса следующим образом</a:t>
                </a:r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:</a:t>
                </a:r>
                <a:endParaRPr lang="ru-RU" dirty="0">
                  <a:effectLst/>
                  <a:ea typeface="Calibri" panose="020F0502020204030204" pitchFamily="34" charset="0"/>
                </a:endParaRPr>
              </a:p>
              <a:p>
                <a:pPr indent="0" algn="just">
                  <a:spcAft>
                    <a:spcPts val="0"/>
                  </a:spcAft>
                  <a:buNone/>
                </a:pPr>
                <a:endParaRPr lang="ru-RU" dirty="0">
                  <a:effectLst/>
                  <a:ea typeface="Calibri" panose="020F050202020403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GB" i="1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</a:rPr>
                      <m:t>𝐷</m:t>
                    </m:r>
                    <m:r>
                      <a:rPr lang="en-GB" i="1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GB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  <m:t>0</m:t>
                        </m:r>
                      </m:sub>
                    </m:sSub>
                    <m:func>
                      <m:funcPr>
                        <m:ctrlPr>
                          <a:rPr lang="ru-RU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ru-RU" i="1">
                                <a:solidFill>
                                  <a:srgbClr val="000000"/>
                                </a:solidFill>
                                <a:effectLst/>
                                <a:ea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solidFill>
                                  <a:srgbClr val="000000"/>
                                </a:solidFill>
                                <a:effectLst/>
                                <a:ea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ru-RU" i="1">
                                    <a:solidFill>
                                      <a:srgbClr val="000000"/>
                                    </a:solidFill>
                                    <a:effectLst/>
                                    <a:ea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ru-RU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ea typeface="Times New Roman" panose="020206030504050203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ea typeface="Times New Roman" panose="02020603050405020304" pitchFamily="18" charset="0"/>
                                      </a:rPr>
                                      <m:t>𝑎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GB" i="1">
                                    <a:solidFill>
                                      <a:srgbClr val="000000"/>
                                    </a:solidFill>
                                    <a:effectLst/>
                                    <a:ea typeface="Times New Roman" panose="02020603050405020304" pitchFamily="18" charset="0"/>
                                  </a:rPr>
                                  <m:t>𝑘𝑇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GB" i="1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</a:rPr>
                      <m:t>, </m:t>
                    </m:r>
                  </m:oMath>
                </a14:m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					(8)</a:t>
                </a:r>
                <a:endParaRPr lang="ru-RU" dirty="0">
                  <a:effectLst/>
                  <a:ea typeface="Calibri" panose="020F0502020204030204" pitchFamily="34" charset="0"/>
                </a:endParaRPr>
              </a:p>
              <a:p>
                <a:pPr marL="0" indent="0" algn="just">
                  <a:spcAft>
                    <a:spcPts val="0"/>
                  </a:spcAft>
                  <a:buNone/>
                </a:pPr>
                <a:endParaRPr lang="kk-KZ" dirty="0" smtClean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  <a:p>
                <a:pPr marL="0" indent="0" algn="just">
                  <a:spcAft>
                    <a:spcPts val="0"/>
                  </a:spcAft>
                  <a:buNone/>
                </a:pPr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 </a:t>
                </a:r>
                <a:endParaRPr lang="ru-RU" dirty="0">
                  <a:effectLst/>
                  <a:ea typeface="Calibri" panose="020F0502020204030204" pitchFamily="34" charset="0"/>
                </a:endParaRPr>
              </a:p>
              <a:p>
                <a:pPr indent="449580" algn="just">
                  <a:spcAft>
                    <a:spcPts val="0"/>
                  </a:spcAft>
                </a:pPr>
                <a:r>
                  <a:rPr lang="ru-RU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где</a:t>
                </a:r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GB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– </a:t>
                </a:r>
                <a:r>
                  <a:rPr lang="ru-RU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кажущийся коэффициент диффузии, численно равный коэффициенту диффузии при бесконечно большой температуре</a:t>
                </a:r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; </a:t>
                </a:r>
                <a:endParaRPr lang="kk-KZ" dirty="0" smtClean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  <a:p>
                <a:pPr indent="449580" algn="just"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GB" i="1">
                            <a:solidFill>
                              <a:srgbClr val="000000"/>
                            </a:solidFill>
                            <a:effectLst/>
                            <a:ea typeface="Times New Roman" panose="020206030504050203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– </a:t>
                </a:r>
                <a:r>
                  <a:rPr lang="ru-RU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энергия активации процесса диффузии</a:t>
                </a:r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; </a:t>
                </a:r>
                <a:endParaRPr lang="kk-KZ" i="1" dirty="0" smtClean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  <a:p>
                <a:pPr indent="449580" algn="just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GB" i="1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</a:rPr>
                      <m:t>𝑘</m:t>
                    </m:r>
                    <m:r>
                      <a:rPr lang="en-GB" i="1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ru-RU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постоянная Больцмана</a:t>
                </a:r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; T – </a:t>
                </a:r>
                <a:r>
                  <a:rPr lang="ru-RU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температура</a:t>
                </a:r>
                <a:r>
                  <a:rPr lang="en-GB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.</a:t>
                </a:r>
                <a:endParaRPr lang="ru-RU" dirty="0">
                  <a:effectLst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7538" y="715108"/>
                <a:ext cx="10826262" cy="5060553"/>
              </a:xfrm>
              <a:prstGeom prst="rect">
                <a:avLst/>
              </a:prstGeom>
              <a:blipFill rotWithShape="0">
                <a:blip r:embed="rId2"/>
                <a:stretch>
                  <a:fillRect t="-1928" r="-1126" b="-2530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654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501" y="368490"/>
            <a:ext cx="1087726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Диффузия наночастиц проявляется в разных случаях: в случае наночастиц как дисперсной фазы дисперсионной среды; при легировании, то есть введении в наночастицы некоторых веществ для придания определенных свойств; диффузия наночастиц внутрь кристаллических наночастиц</a:t>
            </a:r>
            <a:r>
              <a:rPr lang="en-GB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endParaRPr lang="ru-RU" sz="28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sma-NO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66" y="2902802"/>
            <a:ext cx="3726763" cy="238845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904098" y="2828836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Рисунок. Схема 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различных типов диффузии применительно к кристаллическим наночастицам (c - кристаллическое зерно наночастицы, s - поверхность, контактирующая с наночастицами); типы диффузии: 1 - объемная, 2 - </a:t>
            </a:r>
            <a:r>
              <a:rPr lang="ru-RU" sz="28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зернограничная</a:t>
            </a:r>
            <a:r>
              <a:rPr lang="ru-RU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, 3 - поверхностная, 4 - граничная.</a:t>
            </a:r>
            <a:endParaRPr lang="sma-NO" sz="28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2477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</TotalTime>
  <Words>462</Words>
  <Application>Microsoft Office PowerPoint</Application>
  <PresentationFormat>Широкоэкранный</PresentationFormat>
  <Paragraphs>98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14</cp:revision>
  <dcterms:created xsi:type="dcterms:W3CDTF">2018-11-09T04:44:02Z</dcterms:created>
  <dcterms:modified xsi:type="dcterms:W3CDTF">2021-11-09T10:58:29Z</dcterms:modified>
</cp:coreProperties>
</file>